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_ken\Desktop\&#915;&#933;&#924;&#925;&#913;&#931;&#921;&#927;\Statistika%20A'%20gymnasiou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'Βαθμολογίες έτους'!$G$3</c:f>
              <c:strCache>
                <c:ptCount val="1"/>
                <c:pt idx="0">
                  <c:v>Μέσος όρος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tx>
                <c:rich>
                  <a:bodyPr/>
                  <a:lstStyle/>
                  <a:p>
                    <a:fld id="{B0CF9590-AA83-407D-8FEB-3ACFD44DABCC}" type="VALUE">
                      <a:rPr lang="en-US"/>
                      <a:pPr/>
                      <a:t>[ΤΙΜΗ]</a:t>
                    </a:fld>
                    <a:endParaRPr lang="el-G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7E8-4186-8FFD-354F9D3215EB}"/>
                </c:ext>
              </c:extLst>
            </c:dLbl>
            <c:spPr>
              <a:solidFill>
                <a:schemeClr val="lt1"/>
              </a:solidFill>
              <a:ln w="19050" cap="flat" cmpd="sng" algn="ctr">
                <a:noFill/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'Βαθμολογίες έτους'!$F$4:$F$10</c:f>
              <c:strCache>
                <c:ptCount val="7"/>
                <c:pt idx="0">
                  <c:v>Α6</c:v>
                </c:pt>
                <c:pt idx="1">
                  <c:v>Α5</c:v>
                </c:pt>
                <c:pt idx="2">
                  <c:v>Α3</c:v>
                </c:pt>
                <c:pt idx="3">
                  <c:v>Α1</c:v>
                </c:pt>
                <c:pt idx="4">
                  <c:v>Α4</c:v>
                </c:pt>
                <c:pt idx="5">
                  <c:v>Α2</c:v>
                </c:pt>
                <c:pt idx="6">
                  <c:v>Α7</c:v>
                </c:pt>
              </c:strCache>
            </c:strRef>
          </c:cat>
          <c:val>
            <c:numRef>
              <c:f>'Βαθμολογίες έτους'!$G$4:$G$10</c:f>
              <c:numCache>
                <c:formatCode>0.00</c:formatCode>
                <c:ptCount val="7"/>
                <c:pt idx="0">
                  <c:v>16.690000000000001</c:v>
                </c:pt>
                <c:pt idx="1">
                  <c:v>17.37</c:v>
                </c:pt>
                <c:pt idx="2">
                  <c:v>17.38</c:v>
                </c:pt>
                <c:pt idx="3">
                  <c:v>17.59</c:v>
                </c:pt>
                <c:pt idx="4">
                  <c:v>17.91</c:v>
                </c:pt>
                <c:pt idx="5">
                  <c:v>17.940000000000001</c:v>
                </c:pt>
                <c:pt idx="6">
                  <c:v>18.04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E8-4186-8FFD-354F9D321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485209199"/>
        <c:axId val="485205839"/>
      </c:barChart>
      <c:catAx>
        <c:axId val="48520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85205839"/>
        <c:crosses val="autoZero"/>
        <c:auto val="1"/>
        <c:lblAlgn val="ctr"/>
        <c:lblOffset val="100"/>
        <c:noMultiLvlLbl val="0"/>
      </c:catAx>
      <c:valAx>
        <c:axId val="485205839"/>
        <c:scaling>
          <c:orientation val="minMax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cross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85209199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52000">
          <a:schemeClr val="accent1">
            <a:lumMod val="45000"/>
            <a:lumOff val="55000"/>
          </a:schemeClr>
        </a:gs>
        <a:gs pos="68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 baseline="0"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Γυμνασίου- 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M.O.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ΤΕΤΡΑΜΗΝΩΝ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>
                <a:solidFill>
                  <a:sysClr val="windowText" lastClr="000000"/>
                </a:solidFill>
              </a:rPr>
              <a:t>ΜΑΘΗΜΑΤΙΚΑ</a:t>
            </a:r>
            <a:endParaRPr lang="el-GR" sz="2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4576134504926014"/>
          <c:y val="4.7918704374869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7350222526532012E-2"/>
          <c:y val="5.254886289624084E-2"/>
          <c:w val="0.8621717526442183"/>
          <c:h val="0.79354945594613302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Μαθηματικά'!$V$3:$Z$3</c:f>
              <c:numCache>
                <c:formatCode>General</c:formatCode>
                <c:ptCount val="5"/>
                <c:pt idx="0">
                  <c:v>1</c:v>
                </c:pt>
                <c:pt idx="1">
                  <c:v>27</c:v>
                </c:pt>
                <c:pt idx="2">
                  <c:v>50</c:v>
                </c:pt>
                <c:pt idx="3">
                  <c:v>48</c:v>
                </c:pt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2CB-B7AC-BAD63D05B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4E-42CB-B7AC-BAD63D05B5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Μαθηματικά'!$V$4:$Z$4</c:f>
              <c:numCache>
                <c:formatCode>0.0%</c:formatCode>
                <c:ptCount val="5"/>
                <c:pt idx="0">
                  <c:v>5.8823529411764705E-3</c:v>
                </c:pt>
                <c:pt idx="1">
                  <c:v>0.1588235294117647</c:v>
                </c:pt>
                <c:pt idx="2">
                  <c:v>0.29411764705882354</c:v>
                </c:pt>
                <c:pt idx="3">
                  <c:v>0.28235294117647058</c:v>
                </c:pt>
                <c:pt idx="4">
                  <c:v>0.25882352941176473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D4E-42CB-B7AC-BAD63D05B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Γυμνασίου- ΓΡΑΠΤΟΣ ΒΑΘΜΟΣ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>
                <a:solidFill>
                  <a:sysClr val="windowText" lastClr="000000"/>
                </a:solidFill>
              </a:rPr>
              <a:t>ΜΑΘΗΜΑΤΙΚΑ</a:t>
            </a:r>
            <a:endParaRPr lang="el-GR" sz="2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4938453345505721"/>
          <c:y val="0.119568902915940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3727034120734908E-2"/>
          <c:y val="5.6328706862657778E-2"/>
          <c:w val="0.8621717526442183"/>
          <c:h val="0.7672200739607231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Μαθηματικά'!$V$13:$Z$13</c:f>
              <c:numCache>
                <c:formatCode>General</c:formatCode>
                <c:ptCount val="5"/>
                <c:pt idx="0">
                  <c:v>41</c:v>
                </c:pt>
                <c:pt idx="1">
                  <c:v>24</c:v>
                </c:pt>
                <c:pt idx="2">
                  <c:v>38</c:v>
                </c:pt>
                <c:pt idx="3">
                  <c:v>47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0-4FEB-95C3-9CB62466E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40-4FEB-95C3-9CB62466E6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Μαθηματικά'!$V$14:$Z$14</c:f>
              <c:numCache>
                <c:formatCode>0.0%</c:formatCode>
                <c:ptCount val="5"/>
                <c:pt idx="0">
                  <c:v>0.25465838509316768</c:v>
                </c:pt>
                <c:pt idx="1">
                  <c:v>0.14906832298136646</c:v>
                </c:pt>
                <c:pt idx="2">
                  <c:v>0.2360248447204969</c:v>
                </c:pt>
                <c:pt idx="3">
                  <c:v>0.29192546583850931</c:v>
                </c:pt>
                <c:pt idx="4">
                  <c:v>6.8322981366459631E-2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F40-4FEB-95C3-9CB62466E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>
                <a:solidFill>
                  <a:sysClr val="windowText" lastClr="000000"/>
                </a:solidFill>
              </a:rPr>
              <a:t>ΜΑΘΗΜΑΤΙΚΑ</a:t>
            </a:r>
            <a:endParaRPr lang="el-GR" sz="2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3972936746681708"/>
          <c:y val="0.192517484912852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3575667207465504E-2"/>
          <c:y val="7.1117486811256195E-2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Μαθηματικά'!$V$24:$Z$24</c:f>
              <c:numCache>
                <c:formatCode>General</c:formatCode>
                <c:ptCount val="5"/>
                <c:pt idx="0">
                  <c:v>10</c:v>
                </c:pt>
                <c:pt idx="1">
                  <c:v>33</c:v>
                </c:pt>
                <c:pt idx="2">
                  <c:v>43</c:v>
                </c:pt>
                <c:pt idx="3">
                  <c:v>46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D5-4337-81B3-2151B8EA5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Μαθηματικά'!$V$25:$Z$25</c:f>
              <c:numCache>
                <c:formatCode>0.0%</c:formatCode>
                <c:ptCount val="5"/>
                <c:pt idx="0">
                  <c:v>6.2111801242236024E-2</c:v>
                </c:pt>
                <c:pt idx="1">
                  <c:v>0.20496894409937888</c:v>
                </c:pt>
                <c:pt idx="2">
                  <c:v>0.26708074534161491</c:v>
                </c:pt>
                <c:pt idx="3">
                  <c:v>0.2857142857142857</c:v>
                </c:pt>
                <c:pt idx="4">
                  <c:v>0.18012422360248448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2D5-4337-81B3-2151B8EA5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1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 dirty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 dirty="0">
                <a:solidFill>
                  <a:sysClr val="windowText" lastClr="000000"/>
                </a:solidFill>
              </a:rPr>
              <a:t>ΜΟΥΣΙΚΗ</a:t>
            </a:r>
            <a:endParaRPr lang="el-GR" sz="30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2981931606375291"/>
          <c:y val="2.0434695457424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4.7634980722131251E-2"/>
          <c:w val="0.8621717526442183"/>
          <c:h val="0.88050607003379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Μουσική'!$V$13:$Z$13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26</c:v>
                </c:pt>
                <c:pt idx="3">
                  <c:v>44</c:v>
                </c:pt>
                <c:pt idx="4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3-41D0-B022-FCB118374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03-41D0-B022-FCB1183746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Μουσική'!$V$14:$Z$14</c:f>
              <c:numCache>
                <c:formatCode>0.0%</c:formatCode>
                <c:ptCount val="5"/>
                <c:pt idx="0">
                  <c:v>0</c:v>
                </c:pt>
                <c:pt idx="1">
                  <c:v>4.1176470588235294E-2</c:v>
                </c:pt>
                <c:pt idx="2">
                  <c:v>0.15294117647058825</c:v>
                </c:pt>
                <c:pt idx="3">
                  <c:v>0.25882352941176473</c:v>
                </c:pt>
                <c:pt idx="4">
                  <c:v>0.54705882352941182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303-41D0-B022-FCB118374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 dirty="0">
                <a:solidFill>
                  <a:sysClr val="windowText" lastClr="000000"/>
                </a:solidFill>
              </a:rPr>
              <a:t>Γυμνασίου- </a:t>
            </a:r>
            <a:r>
              <a:rPr lang="en-US" sz="2000" b="1" i="0" baseline="0" dirty="0">
                <a:solidFill>
                  <a:sysClr val="windowText" lastClr="000000"/>
                </a:solidFill>
              </a:rPr>
              <a:t>M.O. </a:t>
            </a:r>
            <a:r>
              <a:rPr lang="el-GR" sz="2000" b="1" i="0" baseline="0" dirty="0">
                <a:solidFill>
                  <a:sysClr val="windowText" lastClr="000000"/>
                </a:solidFill>
              </a:rPr>
              <a:t>ΤΕΤΡΑΜΗΝΩΝ</a:t>
            </a:r>
            <a:r>
              <a:rPr lang="en-US" sz="20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 dirty="0">
                <a:solidFill>
                  <a:sysClr val="windowText" lastClr="000000"/>
                </a:solidFill>
              </a:rPr>
              <a:t>ΝΕΑ ΕΛΛΗΝΙΚΆ</a:t>
            </a:r>
            <a:endParaRPr lang="el-GR" sz="20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8192511174130599"/>
          <c:y val="0.12143168147586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404209145858628E-2"/>
          <c:y val="6.2088219220026455E-2"/>
          <c:w val="0.8621717526442183"/>
          <c:h val="0.75172144615718739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Ελληνικά'!$V$3:$Z$3</c:f>
              <c:numCache>
                <c:formatCode>General</c:formatCode>
                <c:ptCount val="5"/>
                <c:pt idx="0">
                  <c:v>7</c:v>
                </c:pt>
                <c:pt idx="1">
                  <c:v>32</c:v>
                </c:pt>
                <c:pt idx="2">
                  <c:v>49</c:v>
                </c:pt>
                <c:pt idx="3">
                  <c:v>45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07-4818-BEC8-7EB24B283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07-4818-BEC8-7EB24B2835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Ελληνικά'!$V$4:$Z$4</c:f>
              <c:numCache>
                <c:formatCode>0.0%</c:formatCode>
                <c:ptCount val="5"/>
                <c:pt idx="0">
                  <c:v>4.1176470588235294E-2</c:v>
                </c:pt>
                <c:pt idx="1">
                  <c:v>0.18823529411764706</c:v>
                </c:pt>
                <c:pt idx="2">
                  <c:v>0.28823529411764703</c:v>
                </c:pt>
                <c:pt idx="3">
                  <c:v>0.26470588235294118</c:v>
                </c:pt>
                <c:pt idx="4">
                  <c:v>0.21764705882352942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A07-4818-BEC8-7EB24B283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Γυμνασίου- ΓΡΑΠΤΟΣ ΒΑΘΜΟΣ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>
                <a:solidFill>
                  <a:sysClr val="windowText" lastClr="000000"/>
                </a:solidFill>
              </a:rPr>
              <a:t>ΝΕΑ ΕΛΛΗΝΙΚΑ</a:t>
            </a:r>
            <a:endParaRPr lang="el-GR" sz="2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832796189152093"/>
          <c:y val="8.7166236156778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6.0913350655295226E-2"/>
          <c:y val="6.2088219220026455E-2"/>
          <c:w val="0.8621717526442183"/>
          <c:h val="0.75172144615718739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Ελληνικά'!$V$13:$Z$13</c:f>
              <c:numCache>
                <c:formatCode>General</c:formatCode>
                <c:ptCount val="5"/>
                <c:pt idx="0">
                  <c:v>31</c:v>
                </c:pt>
                <c:pt idx="1">
                  <c:v>42</c:v>
                </c:pt>
                <c:pt idx="2">
                  <c:v>42</c:v>
                </c:pt>
                <c:pt idx="3">
                  <c:v>36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8D-4ECC-90EC-DDE576CF7C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8D-4ECC-90EC-DDE576CF7C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Ελληνικά'!$V$14:$Z$14</c:f>
              <c:numCache>
                <c:formatCode>0.0%</c:formatCode>
                <c:ptCount val="5"/>
                <c:pt idx="0">
                  <c:v>0.19254658385093168</c:v>
                </c:pt>
                <c:pt idx="1">
                  <c:v>0.2608695652173913</c:v>
                </c:pt>
                <c:pt idx="2">
                  <c:v>0.2608695652173913</c:v>
                </c:pt>
                <c:pt idx="3">
                  <c:v>0.2236024844720497</c:v>
                </c:pt>
                <c:pt idx="4">
                  <c:v>6.2111801242236024E-2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98D-4ECC-90EC-DDE576CF7C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2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2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2000" b="1" i="0" u="none" strike="noStrike" kern="1200" cap="none" spc="20" baseline="0">
                <a:solidFill>
                  <a:sysClr val="windowText" lastClr="000000"/>
                </a:solidFill>
              </a:rPr>
              <a:t>ΝΕΑ ΕΛΛΗΝΙΚΑ</a:t>
            </a:r>
            <a:endParaRPr lang="el-GR" sz="2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7049846875087799"/>
          <c:y val="0.256065553640470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7380244934179821E-2"/>
          <c:y val="6.2088219220026455E-2"/>
          <c:w val="0.8621717526442183"/>
          <c:h val="0.75172144615718739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Ελληνικά'!$V$24:$Z$24</c:f>
              <c:numCache>
                <c:formatCode>General</c:formatCode>
                <c:ptCount val="5"/>
                <c:pt idx="0">
                  <c:v>9</c:v>
                </c:pt>
                <c:pt idx="1">
                  <c:v>37</c:v>
                </c:pt>
                <c:pt idx="2">
                  <c:v>50</c:v>
                </c:pt>
                <c:pt idx="3">
                  <c:v>46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87-4B91-9CBE-8B9373235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Νέα Ελληνικά'!$V$25:$Z$25</c:f>
              <c:numCache>
                <c:formatCode>0.0%</c:formatCode>
                <c:ptCount val="5"/>
                <c:pt idx="0">
                  <c:v>5.5900621118012424E-2</c:v>
                </c:pt>
                <c:pt idx="1">
                  <c:v>0.22981366459627328</c:v>
                </c:pt>
                <c:pt idx="2">
                  <c:v>0.3105590062111801</c:v>
                </c:pt>
                <c:pt idx="3">
                  <c:v>0.2857142857142857</c:v>
                </c:pt>
                <c:pt idx="4">
                  <c:v>0.11801242236024845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E87-4B91-9CBE-8B9373235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1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2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5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2500" b="1" i="0" baseline="0" dirty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25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2500" b="1" i="0" u="none" strike="noStrike" kern="1200" cap="none" spc="20" baseline="0" dirty="0">
                <a:solidFill>
                  <a:sysClr val="windowText" lastClr="000000"/>
                </a:solidFill>
              </a:rPr>
              <a:t>ΟΙΚΙΑΚΗ ΟΙΚΟΝΟΜΙΑ</a:t>
            </a:r>
            <a:endParaRPr lang="el-GR" sz="25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2863835482707725"/>
          <c:y val="4.4613267426838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8089874920512079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Οικιακή Οικονομία'!$V$13:$Z$13</c:f>
              <c:numCache>
                <c:formatCode>General</c:formatCode>
                <c:ptCount val="5"/>
                <c:pt idx="0">
                  <c:v>0</c:v>
                </c:pt>
                <c:pt idx="1">
                  <c:v>9</c:v>
                </c:pt>
                <c:pt idx="2">
                  <c:v>15</c:v>
                </c:pt>
                <c:pt idx="3">
                  <c:v>34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1-4339-A7F5-9491ECFEB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D1-4339-A7F5-9491ECFEB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Οικιακή Οικονομία'!$V$14:$Z$14</c:f>
              <c:numCache>
                <c:formatCode>0.0%</c:formatCode>
                <c:ptCount val="5"/>
                <c:pt idx="0">
                  <c:v>0</c:v>
                </c:pt>
                <c:pt idx="1">
                  <c:v>5.2941176470588235E-2</c:v>
                </c:pt>
                <c:pt idx="2">
                  <c:v>8.8235294117647065E-2</c:v>
                </c:pt>
                <c:pt idx="3">
                  <c:v>0.2</c:v>
                </c:pt>
                <c:pt idx="4">
                  <c:v>0.6588235294117647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5D1-4339-A7F5-9491ECFEB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 dirty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 dirty="0">
                <a:solidFill>
                  <a:sysClr val="windowText" lastClr="000000"/>
                </a:solidFill>
              </a:rPr>
              <a:t>ΠΛΗΡΟΦΟΡΙΚΗ</a:t>
            </a:r>
            <a:endParaRPr lang="el-GR" sz="30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4817676235521594"/>
          <c:y val="2.4797552094755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80897753794827865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Πληροφορική'!$V$13:$Z$13</c:f>
              <c:numCache>
                <c:formatCode>General</c:formatCode>
                <c:ptCount val="5"/>
                <c:pt idx="0">
                  <c:v>2</c:v>
                </c:pt>
                <c:pt idx="1">
                  <c:v>15</c:v>
                </c:pt>
                <c:pt idx="2">
                  <c:v>22</c:v>
                </c:pt>
                <c:pt idx="3">
                  <c:v>44</c:v>
                </c:pt>
                <c:pt idx="4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73-48C6-B185-1BAC748C4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73-48C6-B185-1BAC748C4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Πληροφορική'!$V$14:$Z$14</c:f>
              <c:numCache>
                <c:formatCode>0.0%</c:formatCode>
                <c:ptCount val="5"/>
                <c:pt idx="0">
                  <c:v>1.1764705882352941E-2</c:v>
                </c:pt>
                <c:pt idx="1">
                  <c:v>8.8235294117647065E-2</c:v>
                </c:pt>
                <c:pt idx="2">
                  <c:v>0.12941176470588237</c:v>
                </c:pt>
                <c:pt idx="3">
                  <c:v>0.25882352941176473</c:v>
                </c:pt>
                <c:pt idx="4">
                  <c:v>0.5117647058823529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E473-48C6-B185-1BAC748C4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ΣΧΕΔ. &amp; ΤΕΧΝΟΛΟΓΙΑ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344250446955"/>
          <c:y val="2.92175085445329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Σχεδ. &amp; Τεχνολογία'!$V$13:$Z$13</c:f>
              <c:numCache>
                <c:formatCode>General</c:formatCode>
                <c:ptCount val="5"/>
                <c:pt idx="0">
                  <c:v>0</c:v>
                </c:pt>
                <c:pt idx="1">
                  <c:v>29</c:v>
                </c:pt>
                <c:pt idx="2">
                  <c:v>35</c:v>
                </c:pt>
                <c:pt idx="3">
                  <c:v>39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9E-48E2-90AB-8C4C34514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9E-48E2-90AB-8C4C34514F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Σχεδ. &amp; Τεχνολογία'!$V$14:$Z$14</c:f>
              <c:numCache>
                <c:formatCode>0.0%</c:formatCode>
                <c:ptCount val="5"/>
                <c:pt idx="0">
                  <c:v>0</c:v>
                </c:pt>
                <c:pt idx="1">
                  <c:v>0.17058823529411765</c:v>
                </c:pt>
                <c:pt idx="2">
                  <c:v>0.20588235294117646</c:v>
                </c:pt>
                <c:pt idx="3">
                  <c:v>0.22941176470588234</c:v>
                </c:pt>
                <c:pt idx="4">
                  <c:v>0.39411764705882352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49E-48E2-90AB-8C4C34514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35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3500" baseline="0" dirty="0"/>
              <a:t>Κατανομή μαθητών ανά τμήμα   </a:t>
            </a:r>
          </a:p>
          <a:p>
            <a:pPr algn="r">
              <a:defRPr sz="3500"/>
            </a:pPr>
            <a:r>
              <a:rPr lang="el-GR" sz="3500" baseline="0" dirty="0"/>
              <a:t>και  ανά Α, Β, Γ παλαιάς κλίμακας</a:t>
            </a:r>
          </a:p>
        </c:rich>
      </c:tx>
      <c:layout>
        <c:manualLayout>
          <c:xMode val="edge"/>
          <c:yMode val="edge"/>
          <c:x val="5.0651360302999271E-2"/>
          <c:y val="2.4682070951900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35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'Βαθμολογίες έτους'!$G$13</c:f>
              <c:strCache>
                <c:ptCount val="1"/>
                <c:pt idx="0">
                  <c:v>Α (&gt;=18.5)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'Βαθμολογίες έτους'!$F$14:$F$20</c:f>
              <c:strCache>
                <c:ptCount val="7"/>
                <c:pt idx="0">
                  <c:v>Α1</c:v>
                </c:pt>
                <c:pt idx="1">
                  <c:v>Α2</c:v>
                </c:pt>
                <c:pt idx="2">
                  <c:v>Α3</c:v>
                </c:pt>
                <c:pt idx="3">
                  <c:v>Α4</c:v>
                </c:pt>
                <c:pt idx="4">
                  <c:v>Α5</c:v>
                </c:pt>
                <c:pt idx="5">
                  <c:v>Α6</c:v>
                </c:pt>
                <c:pt idx="6">
                  <c:v>Α7</c:v>
                </c:pt>
              </c:strCache>
            </c:strRef>
          </c:cat>
          <c:val>
            <c:numRef>
              <c:f>'Βαθμολογίες έτους'!$G$14:$G$20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D-4737-A343-0659DF88B2CF}"/>
            </c:ext>
          </c:extLst>
        </c:ser>
        <c:ser>
          <c:idx val="1"/>
          <c:order val="1"/>
          <c:tx>
            <c:strRef>
              <c:f>'Βαθμολογίες έτους'!$H$13</c:f>
              <c:strCache>
                <c:ptCount val="1"/>
                <c:pt idx="0">
                  <c:v>Β (&gt;=15,5, &lt;18.5)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'Βαθμολογίες έτους'!$F$14:$F$20</c:f>
              <c:strCache>
                <c:ptCount val="7"/>
                <c:pt idx="0">
                  <c:v>Α1</c:v>
                </c:pt>
                <c:pt idx="1">
                  <c:v>Α2</c:v>
                </c:pt>
                <c:pt idx="2">
                  <c:v>Α3</c:v>
                </c:pt>
                <c:pt idx="3">
                  <c:v>Α4</c:v>
                </c:pt>
                <c:pt idx="4">
                  <c:v>Α5</c:v>
                </c:pt>
                <c:pt idx="5">
                  <c:v>Α6</c:v>
                </c:pt>
                <c:pt idx="6">
                  <c:v>Α7</c:v>
                </c:pt>
              </c:strCache>
            </c:strRef>
          </c:cat>
          <c:val>
            <c:numRef>
              <c:f>'Βαθμολογίες έτους'!$H$14:$H$20</c:f>
              <c:numCache>
                <c:formatCode>0</c:formatCode>
                <c:ptCount val="7"/>
                <c:pt idx="0">
                  <c:v>12</c:v>
                </c:pt>
                <c:pt idx="1">
                  <c:v>12</c:v>
                </c:pt>
                <c:pt idx="2">
                  <c:v>9</c:v>
                </c:pt>
                <c:pt idx="3">
                  <c:v>10</c:v>
                </c:pt>
                <c:pt idx="4">
                  <c:v>12</c:v>
                </c:pt>
                <c:pt idx="5">
                  <c:v>7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DD-4737-A343-0659DF88B2CF}"/>
            </c:ext>
          </c:extLst>
        </c:ser>
        <c:ser>
          <c:idx val="2"/>
          <c:order val="2"/>
          <c:tx>
            <c:strRef>
              <c:f>'Βαθμολογίες έτους'!$I$13</c:f>
              <c:strCache>
                <c:ptCount val="1"/>
                <c:pt idx="0">
                  <c:v>Γ (&gt;=12,5,&lt;15,5)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'Βαθμολογίες έτους'!$F$14:$F$20</c:f>
              <c:strCache>
                <c:ptCount val="7"/>
                <c:pt idx="0">
                  <c:v>Α1</c:v>
                </c:pt>
                <c:pt idx="1">
                  <c:v>Α2</c:v>
                </c:pt>
                <c:pt idx="2">
                  <c:v>Α3</c:v>
                </c:pt>
                <c:pt idx="3">
                  <c:v>Α4</c:v>
                </c:pt>
                <c:pt idx="4">
                  <c:v>Α5</c:v>
                </c:pt>
                <c:pt idx="5">
                  <c:v>Α6</c:v>
                </c:pt>
                <c:pt idx="6">
                  <c:v>Α7</c:v>
                </c:pt>
              </c:strCache>
            </c:strRef>
          </c:cat>
          <c:val>
            <c:numRef>
              <c:f>'Βαθμολογίες έτους'!$I$14:$I$20</c:f>
              <c:numCache>
                <c:formatCode>0</c:formatCode>
                <c:ptCount val="7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DD-4737-A343-0659DF88B2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1651152"/>
        <c:axId val="111627152"/>
      </c:barChart>
      <c:catAx>
        <c:axId val="11165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1627152"/>
        <c:crosses val="autoZero"/>
        <c:auto val="1"/>
        <c:lblAlgn val="ctr"/>
        <c:lblOffset val="100"/>
        <c:noMultiLvlLbl val="0"/>
      </c:catAx>
      <c:valAx>
        <c:axId val="1116271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65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ΤΕΧΝΗ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189497508463616"/>
          <c:y val="3.94708109706007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8010467384617873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Τέχνη'!$V$13:$Z$13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15</c:v>
                </c:pt>
                <c:pt idx="4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B-41BD-9B4A-D2E851C66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DB-41BD-9B4A-D2E851C66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Τέχνη'!$V$14:$Z$14</c:f>
              <c:numCache>
                <c:formatCode>0.0%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2.3529411764705882E-2</c:v>
                </c:pt>
                <c:pt idx="3">
                  <c:v>8.8235294117647065E-2</c:v>
                </c:pt>
                <c:pt idx="4">
                  <c:v>0.88823529411764701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5DB-41BD-9B4A-D2E851C66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ΦΥΣΙΚΗ ΑΓΩΓΗ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8.4963768115942029E-2"/>
          <c:y val="5.97500745916723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9.6076987995557042E-2"/>
          <c:w val="0.8621717526442183"/>
          <c:h val="0.85558955104636369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Φυσική Αγωγή'!$V$13:$Z$13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37</c:v>
                </c:pt>
                <c:pt idx="4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6-4D60-9843-D64208A73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16-4D60-9843-D64208A73590}"/>
                </c:ext>
              </c:extLst>
            </c:dLbl>
            <c:dLbl>
              <c:idx val="2"/>
              <c:layout>
                <c:manualLayout>
                  <c:x val="-4.4830917874396137E-2"/>
                  <c:y val="-7.4551523135236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16-4D60-9843-D64208A735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Φυσική Αγωγή'!$V$14:$Z$14</c:f>
              <c:numCache>
                <c:formatCode>0.0%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5.9171597633136093E-3</c:v>
                </c:pt>
                <c:pt idx="3">
                  <c:v>0.21893491124260356</c:v>
                </c:pt>
                <c:pt idx="4">
                  <c:v>0.7751479289940828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7616-4D60-9843-D64208A73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 dirty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 dirty="0">
                <a:solidFill>
                  <a:sysClr val="windowText" lastClr="000000"/>
                </a:solidFill>
              </a:rPr>
              <a:t>ΑΓΓΛΙΚΑ</a:t>
            </a:r>
            <a:endParaRPr lang="el-GR" sz="30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092879150975693"/>
          <c:y val="2.4797510390776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Αγγλικά'!$V$13:$Z$13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20</c:v>
                </c:pt>
                <c:pt idx="3">
                  <c:v>35</c:v>
                </c:pt>
                <c:pt idx="4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9A-41E8-AB8A-AE72E21DC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9A-41E8-AB8A-AE72E21DC0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Αγγλικά'!$V$14:$Z$14</c:f>
              <c:numCache>
                <c:formatCode>0.0%</c:formatCode>
                <c:ptCount val="5"/>
                <c:pt idx="0">
                  <c:v>0</c:v>
                </c:pt>
                <c:pt idx="1">
                  <c:v>8.2352941176470587E-2</c:v>
                </c:pt>
                <c:pt idx="2">
                  <c:v>0.11764705882352941</c:v>
                </c:pt>
                <c:pt idx="3">
                  <c:v>0.20588235294117646</c:v>
                </c:pt>
                <c:pt idx="4">
                  <c:v>0.59411764705882353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69A-41E8-AB8A-AE72E21DC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ΑΡΧΑΙΟΓΝΩΣΙΑ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0253024078511926"/>
          <c:y val="2.25917360482091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Αρχαιογνωσία'!$V$13:$Z$13</c:f>
              <c:numCache>
                <c:formatCode>General</c:formatCode>
                <c:ptCount val="5"/>
                <c:pt idx="0">
                  <c:v>1</c:v>
                </c:pt>
                <c:pt idx="1">
                  <c:v>42</c:v>
                </c:pt>
                <c:pt idx="2">
                  <c:v>42</c:v>
                </c:pt>
                <c:pt idx="3">
                  <c:v>26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2-4BAC-9EBA-9A0139A1A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62-4BAC-9EBA-9A0139A1A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Αρχαιογνωσία'!$V$14:$Z$14</c:f>
              <c:numCache>
                <c:formatCode>0.0%</c:formatCode>
                <c:ptCount val="5"/>
                <c:pt idx="0">
                  <c:v>6.8493150684931503E-3</c:v>
                </c:pt>
                <c:pt idx="1">
                  <c:v>0.28767123287671231</c:v>
                </c:pt>
                <c:pt idx="2">
                  <c:v>0.28767123287671231</c:v>
                </c:pt>
                <c:pt idx="3">
                  <c:v>0.17808219178082191</c:v>
                </c:pt>
                <c:pt idx="4">
                  <c:v>0.23972602739726026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FD62-4BAC-9EBA-9A0139A1A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4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 dirty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 dirty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 dirty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 dirty="0">
                <a:solidFill>
                  <a:sysClr val="windowText" lastClr="000000"/>
                </a:solidFill>
              </a:rPr>
              <a:t>ΒΙΟΛΟΓΙΑ</a:t>
            </a:r>
            <a:endParaRPr lang="el-GR" sz="3000" b="1" i="0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092879150975693"/>
          <c:y val="2.47976382070523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Βιολογία'!$V$13:$Z$13</c:f>
              <c:numCache>
                <c:formatCode>General</c:formatCode>
                <c:ptCount val="5"/>
                <c:pt idx="0">
                  <c:v>2</c:v>
                </c:pt>
                <c:pt idx="1">
                  <c:v>26</c:v>
                </c:pt>
                <c:pt idx="2">
                  <c:v>45</c:v>
                </c:pt>
                <c:pt idx="3">
                  <c:v>35</c:v>
                </c:pt>
                <c:pt idx="4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87-4D47-A614-45475E224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87-4D47-A614-45475E2247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Βιολογία'!$V$14:$Z$14</c:f>
              <c:numCache>
                <c:formatCode>0.0%</c:formatCode>
                <c:ptCount val="5"/>
                <c:pt idx="0">
                  <c:v>1.1764705882352941E-2</c:v>
                </c:pt>
                <c:pt idx="1">
                  <c:v>0.15294117647058825</c:v>
                </c:pt>
                <c:pt idx="2">
                  <c:v>0.26470588235294118</c:v>
                </c:pt>
                <c:pt idx="3">
                  <c:v>0.20588235294117646</c:v>
                </c:pt>
                <c:pt idx="4">
                  <c:v>0.36470588235294116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087-4D47-A614-45475E224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ΓΑΛΛΙΚΑ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1170337403476739"/>
          <c:y val="2.4797547513275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74237178241193102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Γαλλικά'!$V$13:$Z$13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30</c:v>
                </c:pt>
                <c:pt idx="3">
                  <c:v>49</c:v>
                </c:pt>
                <c:pt idx="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C-4BC9-98C8-7B62DB353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4C-4BC9-98C8-7B62DB3531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Γαλλικά'!$V$14:$Z$14</c:f>
              <c:numCache>
                <c:formatCode>0.0%</c:formatCode>
                <c:ptCount val="5"/>
                <c:pt idx="0">
                  <c:v>0</c:v>
                </c:pt>
                <c:pt idx="1">
                  <c:v>0.1360544217687075</c:v>
                </c:pt>
                <c:pt idx="2">
                  <c:v>0.20408163265306123</c:v>
                </c:pt>
                <c:pt idx="3">
                  <c:v>0.33333333333333331</c:v>
                </c:pt>
                <c:pt idx="4">
                  <c:v>0.32653061224489793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44C-4BC9-98C8-7B62DB353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4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ΓΕΩΓΡΑΦΙΑ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2136520978355964"/>
          <c:y val="2.4797587111576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66060244274519841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Γεωγραφία'!$V$13:$Z$13</c:f>
              <c:numCache>
                <c:formatCode>General</c:formatCode>
                <c:ptCount val="5"/>
                <c:pt idx="0">
                  <c:v>0</c:v>
                </c:pt>
                <c:pt idx="1">
                  <c:v>17</c:v>
                </c:pt>
                <c:pt idx="2">
                  <c:v>25</c:v>
                </c:pt>
                <c:pt idx="3">
                  <c:v>27</c:v>
                </c:pt>
                <c:pt idx="4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9-475A-905D-66B288D8E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9-475A-905D-66B288D8E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Γεωγραφία'!$V$14:$Z$14</c:f>
              <c:numCache>
                <c:formatCode>0.0%</c:formatCode>
                <c:ptCount val="5"/>
                <c:pt idx="0">
                  <c:v>0</c:v>
                </c:pt>
                <c:pt idx="1">
                  <c:v>0.1</c:v>
                </c:pt>
                <c:pt idx="2">
                  <c:v>0.14705882352941177</c:v>
                </c:pt>
                <c:pt idx="3">
                  <c:v>0.1588235294117647</c:v>
                </c:pt>
                <c:pt idx="4">
                  <c:v>0.59411764705882353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CE9-475A-905D-66B288D8E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ΘΡΗΣΚΕΥΤΙΚΑ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237499524515957"/>
          <c:y val="2.4797598481306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6.2829225151203927E-2"/>
          <c:y val="0.15925583579962424"/>
          <c:w val="0.8621717526442183"/>
          <c:h val="0.72283136730048236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Θρησκευτικά'!$V$13:$Z$13</c:f>
              <c:numCache>
                <c:formatCode>General</c:formatCode>
                <c:ptCount val="5"/>
                <c:pt idx="0">
                  <c:v>0</c:v>
                </c:pt>
                <c:pt idx="1">
                  <c:v>19</c:v>
                </c:pt>
                <c:pt idx="2">
                  <c:v>21</c:v>
                </c:pt>
                <c:pt idx="3">
                  <c:v>40</c:v>
                </c:pt>
                <c:pt idx="4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7-41A2-B442-69013C395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77-41A2-B442-69013C395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Θρησκευτικά'!$V$14:$Z$14</c:f>
              <c:numCache>
                <c:formatCode>0.0%</c:formatCode>
                <c:ptCount val="5"/>
                <c:pt idx="0">
                  <c:v>0</c:v>
                </c:pt>
                <c:pt idx="1">
                  <c:v>0.1144578313253012</c:v>
                </c:pt>
                <c:pt idx="2">
                  <c:v>0.12650602409638553</c:v>
                </c:pt>
                <c:pt idx="3">
                  <c:v>0.24096385542168675</c:v>
                </c:pt>
                <c:pt idx="4">
                  <c:v>0.51807228915662651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A77-41A2-B442-69013C395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6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 baseline="0">
                <a:solidFill>
                  <a:sysClr val="windowText" lastClr="000000"/>
                </a:solidFill>
              </a:rPr>
              <a:t>A' </a:t>
            </a:r>
            <a:r>
              <a:rPr lang="el-GR" sz="3000" b="1" i="0" baseline="0">
                <a:solidFill>
                  <a:sysClr val="windowText" lastClr="000000"/>
                </a:solidFill>
              </a:rPr>
              <a:t>Γυμνασίου- ΤΕΛΙΚΟΣ ΒΑΘΜΟΣ</a:t>
            </a:r>
            <a:r>
              <a:rPr lang="en-US" sz="3000" b="1" i="0" baseline="0">
                <a:solidFill>
                  <a:sysClr val="windowText" lastClr="000000"/>
                </a:solidFill>
              </a:rPr>
              <a:t> </a:t>
            </a:r>
            <a:r>
              <a:rPr lang="el-GR" sz="3000" b="1" i="0" u="none" strike="noStrike" kern="1200" cap="none" spc="20" baseline="0">
                <a:solidFill>
                  <a:sysClr val="windowText" lastClr="000000"/>
                </a:solidFill>
              </a:rPr>
              <a:t>ΙΣΤΟΡΙΑ</a:t>
            </a:r>
            <a:endParaRPr lang="el-GR" sz="3000" b="1" i="0" baseline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5397390543573355"/>
          <c:y val="2.4797541166970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855793785379796E-2"/>
          <c:y val="0.13925360381047924"/>
          <c:w val="0.8621717526442183"/>
          <c:h val="0.74711561739429344"/>
        </c:manualLayout>
      </c:layout>
      <c:barChart>
        <c:barDir val="col"/>
        <c:grouping val="clustered"/>
        <c:varyColors val="0"/>
        <c:ser>
          <c:idx val="0"/>
          <c:order val="0"/>
          <c:tx>
            <c:v>Αριθμός μαθητών</c:v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Ιστορία'!$V$13:$Z$13</c:f>
              <c:numCache>
                <c:formatCode>General</c:formatCode>
                <c:ptCount val="5"/>
                <c:pt idx="0">
                  <c:v>1</c:v>
                </c:pt>
                <c:pt idx="1">
                  <c:v>42</c:v>
                </c:pt>
                <c:pt idx="2">
                  <c:v>30</c:v>
                </c:pt>
                <c:pt idx="3">
                  <c:v>38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E-4905-9CA6-E38AC4FEC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98226992"/>
        <c:axId val="498221416"/>
      </c:barChart>
      <c:lineChart>
        <c:grouping val="standard"/>
        <c:varyColors val="0"/>
        <c:ser>
          <c:idx val="1"/>
          <c:order val="1"/>
          <c:tx>
            <c:v>Εκατοστιαίο ποσοστό</c:v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BE-4905-9CA6-E38AC4FEC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'[2]Γ ΤΑΞΗ'!$H$1838:$L$1838</c:f>
              <c:strCache>
                <c:ptCount val="5"/>
                <c:pt idx="0">
                  <c:v>&lt;10</c:v>
                </c:pt>
                <c:pt idx="1">
                  <c:v>10-12</c:v>
                </c:pt>
                <c:pt idx="2">
                  <c:v>13-15</c:v>
                </c:pt>
                <c:pt idx="3">
                  <c:v>16-18</c:v>
                </c:pt>
                <c:pt idx="4">
                  <c:v>19-20</c:v>
                </c:pt>
              </c:strCache>
            </c:strRef>
          </c:cat>
          <c:val>
            <c:numRef>
              <c:f>'Α ΤΑΞΗ Ιστορία'!$V$14:$Z$14</c:f>
              <c:numCache>
                <c:formatCode>0.0%</c:formatCode>
                <c:ptCount val="5"/>
                <c:pt idx="0">
                  <c:v>5.8823529411764705E-3</c:v>
                </c:pt>
                <c:pt idx="1">
                  <c:v>0.24705882352941178</c:v>
                </c:pt>
                <c:pt idx="2">
                  <c:v>0.17647058823529413</c:v>
                </c:pt>
                <c:pt idx="3">
                  <c:v>0.22352941176470589</c:v>
                </c:pt>
                <c:pt idx="4">
                  <c:v>0.34705882352941175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5BE-4905-9CA6-E38AC4FEC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67359"/>
        <c:axId val="97077903"/>
      </c:lineChart>
      <c:valAx>
        <c:axId val="498221416"/>
        <c:scaling>
          <c:orientation val="minMax"/>
          <c:max val="1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8100">
            <a:solidFill>
              <a:schemeClr val="bg1">
                <a:lumMod val="65000"/>
              </a:schemeClr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6992"/>
        <c:crosses val="autoZero"/>
        <c:crossBetween val="between"/>
      </c:valAx>
      <c:catAx>
        <c:axId val="49822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bg1">
                <a:lumMod val="65000"/>
              </a:schemeClr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98221416"/>
        <c:crosses val="autoZero"/>
        <c:auto val="1"/>
        <c:lblAlgn val="ctr"/>
        <c:lblOffset val="10"/>
        <c:tickMarkSkip val="1"/>
        <c:noMultiLvlLbl val="0"/>
      </c:catAx>
      <c:valAx>
        <c:axId val="97077903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967359"/>
        <c:crosses val="max"/>
        <c:crossBetween val="between"/>
        <c:majorUnit val="0.1"/>
      </c:valAx>
      <c:catAx>
        <c:axId val="13967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779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00017E-7DDD-6EB5-6C78-BFF84FC2C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8623868-AEA1-0AA7-D285-1854AFB4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F50524-3144-B5D7-B7C6-8DDF0288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AA0CA0-FCC6-A510-C464-CDBB3D9D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775C24-597E-2085-00F8-4B0B3009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66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002FA3-39B1-00F5-F708-C57F9995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6F4C88-6BCC-20F6-1374-AFC15472A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F1EB71-4216-2E9D-45FB-DE149DE6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19BD3B9-6ADE-6C93-4DDC-C2D91E5E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936FB3D-70A0-54A6-9F15-77AED550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503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4194874-1845-08F7-7287-EE316C0A7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E81C85A-BDFB-5599-D865-68C594FFD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E11F2A-A979-0221-F40C-278280C2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35CA97-3B9C-E6E9-BC3C-735F7C63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5893BBB-5987-B82D-31C1-414B8B6FE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7786F7-D153-A2E9-E67F-8429B73A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B53832-0D99-1C3B-2D1A-C48AD5CB0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E86E21-4B75-6A73-D9E8-04E8BA81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5A73C26-2FF0-3C27-823F-57122DA9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993251-3661-FC57-FD4A-95E96D2A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26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37280A-8A3F-3640-EB71-33AFDC41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D2EC3F2-6A66-C1C6-1FFC-FDF797782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1F0EED-CF6E-ABF3-481E-DAF6C7E2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EB10FC-1B23-6688-D724-8B6003C62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6817015-09BE-1C8E-E04C-ABDBDBD5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7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F50BDE-906E-ECD2-CE58-C04FE6E4D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72AF33-AACA-1F25-850B-E164DF1BB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9078259-660F-FC8E-0114-3529083C4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B2105C0-B8FB-5BB7-DE28-C080022B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BF84A9-7CFE-E691-6F40-885C4E52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F3F8D35-E105-1E48-D787-E901C58B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EAD6F6-D21C-F941-91C7-7589CAFE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A15EA9-1A8D-36A4-5AF6-B10D11B00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6369A41-F9CE-A1F4-B731-C9A1F49B6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6FDDC21-D168-6908-B0D6-B1D30AFC6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179B64-5A4A-3573-202B-CD21831D5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DB15F7-9598-0A79-3C1D-1FC281D0D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1B9672D-719D-EF38-B27E-CAE7F851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95F656D-4F20-AC79-2943-4B589D8B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686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F41D66-F4AB-5E40-1F1D-628490BD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AEF2500-235C-BDA0-8C79-F9B7E651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2D315D3-B8B3-234B-ECB9-04B2C6EC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2BD8FA0-66EA-54DF-990A-64857A23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91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552807E-91EF-CCF5-C7E4-F9FE99BE8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FFC40B7-6C71-B262-AA06-3D704BCE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DEFB862-6163-8D59-EB3C-E20EE839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770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83932-4D6C-0E95-F204-B9FA6BC4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EBF963-F7D4-DAEC-F4D2-F249330CA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AC733DC-E9BF-C2C6-1F51-02D692FF8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365E26-5484-B105-C435-9DF93BAF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F174BD4-27BE-33DA-D132-B2B1EBFC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50DE921-C45A-1732-6A3E-DFE3D701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74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CBF1FA-A451-E0B5-0D72-E254E803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DC8BF33-07C7-E609-9B3D-3540DEEBA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A4177E9-BAED-E707-86EB-1326A31A4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ABA5AD-8268-085C-2FC7-B5CFC838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34953D-462D-59B3-F631-A0ECFFDF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F1DDDAE-E4FD-A117-1166-47D8FA0F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04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98F79A6-4C0F-892E-A424-54FBB77E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D83082-4C1B-2C4C-6D58-C2443639A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5CE615-0C2D-BCE5-797A-5620EA32A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E0B3A7-7498-4672-8FEA-64A0E99105D3}" type="datetimeFigureOut">
              <a:rPr lang="el-GR" smtClean="0"/>
              <a:t>2/7/2024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EA4467-ABC7-841E-C556-AFF685E7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76C3CC-424D-424B-7B7B-1033BC913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32F030-951D-4D89-A1CA-50A832AB5D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79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DCE701-EC2F-5AF3-A92F-3BA200DB6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Α΄ Γυμνασίου</a:t>
            </a:r>
          </a:p>
        </p:txBody>
      </p:sp>
    </p:spTree>
    <p:extLst>
      <p:ext uri="{BB962C8B-B14F-4D97-AF65-F5344CB8AC3E}">
        <p14:creationId xmlns:p14="http://schemas.microsoft.com/office/powerpoint/2010/main" val="2651005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2A241E02-F971-4EB2-960F-CDE793E6D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653144"/>
              </p:ext>
            </p:extLst>
          </p:nvPr>
        </p:nvGraphicFramePr>
        <p:xfrm>
          <a:off x="838200" y="451821"/>
          <a:ext cx="10515600" cy="586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441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53547899-52C4-4313-950D-67AB4127D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815166"/>
              </p:ext>
            </p:extLst>
          </p:nvPr>
        </p:nvGraphicFramePr>
        <p:xfrm>
          <a:off x="676835" y="0"/>
          <a:ext cx="10515600" cy="2423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04E685CD-8856-400D-9C1D-6BD4532C0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55550"/>
              </p:ext>
            </p:extLst>
          </p:nvPr>
        </p:nvGraphicFramePr>
        <p:xfrm>
          <a:off x="676835" y="2238701"/>
          <a:ext cx="10515600" cy="2391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9F46ECE6-CCDB-41E4-97F1-4D59AB9667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484480"/>
              </p:ext>
            </p:extLst>
          </p:nvPr>
        </p:nvGraphicFramePr>
        <p:xfrm>
          <a:off x="668497" y="4434911"/>
          <a:ext cx="10523938" cy="2423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126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EA454720-DE21-4E2C-A0FA-B8A5FC4A9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743929"/>
              </p:ext>
            </p:extLst>
          </p:nvPr>
        </p:nvGraphicFramePr>
        <p:xfrm>
          <a:off x="838200" y="355002"/>
          <a:ext cx="10515600" cy="5909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00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C87A25BE-D770-444F-8ED7-A97729DE3A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129727"/>
              </p:ext>
            </p:extLst>
          </p:nvPr>
        </p:nvGraphicFramePr>
        <p:xfrm>
          <a:off x="609598" y="1"/>
          <a:ext cx="10878209" cy="224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E0F76CD2-4D08-4C8D-AC3C-7B282CB1D4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372862"/>
              </p:ext>
            </p:extLst>
          </p:nvPr>
        </p:nvGraphicFramePr>
        <p:xfrm>
          <a:off x="525515" y="2159154"/>
          <a:ext cx="10878209" cy="229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F5C44587-95F3-4BDD-9558-D7F33E7DAD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167110"/>
              </p:ext>
            </p:extLst>
          </p:nvPr>
        </p:nvGraphicFramePr>
        <p:xfrm>
          <a:off x="525515" y="4246179"/>
          <a:ext cx="10962292" cy="245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9813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4C067E3B-4EF9-4AD0-87C4-61207EB30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595321"/>
              </p:ext>
            </p:extLst>
          </p:nvPr>
        </p:nvGraphicFramePr>
        <p:xfrm>
          <a:off x="388883" y="303689"/>
          <a:ext cx="11261649" cy="5768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0723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E9662371-6948-4DD5-81A4-03564FCCD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72843"/>
              </p:ext>
            </p:extLst>
          </p:nvPr>
        </p:nvGraphicFramePr>
        <p:xfrm>
          <a:off x="838200" y="409903"/>
          <a:ext cx="10515600" cy="576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85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B58A2916-598B-48E8-B093-CB082F3666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796530"/>
              </p:ext>
            </p:extLst>
          </p:nvPr>
        </p:nvGraphicFramePr>
        <p:xfrm>
          <a:off x="838200" y="430306"/>
          <a:ext cx="10515600" cy="574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470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CE75A9F8-0630-4400-894C-5E6386D89F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023175"/>
              </p:ext>
            </p:extLst>
          </p:nvPr>
        </p:nvGraphicFramePr>
        <p:xfrm>
          <a:off x="838200" y="118334"/>
          <a:ext cx="10515600" cy="6058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09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949B1CC-B58C-4E7A-B18E-C64A995899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096535"/>
              </p:ext>
            </p:extLst>
          </p:nvPr>
        </p:nvGraphicFramePr>
        <p:xfrm>
          <a:off x="838200" y="0"/>
          <a:ext cx="10515600" cy="617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076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Γράφημα 3">
            <a:extLst>
              <a:ext uri="{FF2B5EF4-FFF2-40B4-BE49-F238E27FC236}">
                <a16:creationId xmlns:a16="http://schemas.microsoft.com/office/drawing/2014/main" id="{42A42781-00E8-13DD-9B5D-D861F5C00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001759"/>
              </p:ext>
            </p:extLst>
          </p:nvPr>
        </p:nvGraphicFramePr>
        <p:xfrm>
          <a:off x="838200" y="359305"/>
          <a:ext cx="10506456" cy="5913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13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41F41D5-C544-9E3A-7CC3-8606E06EA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346064"/>
              </p:ext>
            </p:extLst>
          </p:nvPr>
        </p:nvGraphicFramePr>
        <p:xfrm>
          <a:off x="838200" y="191386"/>
          <a:ext cx="10506456" cy="6081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278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E6CEBDF7-3681-41FF-B118-D8C705D1B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902321"/>
              </p:ext>
            </p:extLst>
          </p:nvPr>
        </p:nvGraphicFramePr>
        <p:xfrm>
          <a:off x="838200" y="192088"/>
          <a:ext cx="10515600" cy="598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316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84CB568C-9F64-4BFB-8B05-765914BE8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219735"/>
              </p:ext>
            </p:extLst>
          </p:nvPr>
        </p:nvGraphicFramePr>
        <p:xfrm>
          <a:off x="838200" y="419548"/>
          <a:ext cx="10515600" cy="5757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436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D14BC883-8187-431A-BE30-FD8A4D454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553457"/>
              </p:ext>
            </p:extLst>
          </p:nvPr>
        </p:nvGraphicFramePr>
        <p:xfrm>
          <a:off x="838200" y="451821"/>
          <a:ext cx="10515600" cy="572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53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91CA6387-D816-400A-B4F8-C6D203C1C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83038"/>
              </p:ext>
            </p:extLst>
          </p:nvPr>
        </p:nvGraphicFramePr>
        <p:xfrm>
          <a:off x="838200" y="430306"/>
          <a:ext cx="10515600" cy="574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180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91E3DE6A-F2A4-4E7D-BBC3-5C99FFCAA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145151"/>
              </p:ext>
            </p:extLst>
          </p:nvPr>
        </p:nvGraphicFramePr>
        <p:xfrm>
          <a:off x="838200" y="419548"/>
          <a:ext cx="10515600" cy="5757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6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48237B2F-733D-4AF8-8CCF-C9C4208511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979725"/>
              </p:ext>
            </p:extLst>
          </p:nvPr>
        </p:nvGraphicFramePr>
        <p:xfrm>
          <a:off x="838200" y="462579"/>
          <a:ext cx="10515600" cy="5714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2794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147</Words>
  <Application>Microsoft Office PowerPoint</Application>
  <PresentationFormat>Ευρεία οθόνη</PresentationFormat>
  <Paragraphs>24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Θέμα του Office</vt:lpstr>
      <vt:lpstr>Α΄ Γυμνασίου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ΘΕΟΦΑΝΗΣ ΚΕΝΤΡΩΤΗΣ</dc:creator>
  <cp:lastModifiedBy>ΘΕΟΦΑΝΗΣ ΚΕΝΤΡΩΤΗΣ</cp:lastModifiedBy>
  <cp:revision>2</cp:revision>
  <dcterms:created xsi:type="dcterms:W3CDTF">2024-06-28T06:56:50Z</dcterms:created>
  <dcterms:modified xsi:type="dcterms:W3CDTF">2024-07-02T12:55:45Z</dcterms:modified>
</cp:coreProperties>
</file>